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81" r:id="rId3"/>
    <p:sldId id="259" r:id="rId4"/>
    <p:sldId id="260" r:id="rId5"/>
    <p:sldId id="271" r:id="rId6"/>
    <p:sldId id="288" r:id="rId7"/>
    <p:sldId id="289" r:id="rId8"/>
    <p:sldId id="261" r:id="rId9"/>
    <p:sldId id="287" r:id="rId10"/>
    <p:sldId id="290" r:id="rId11"/>
    <p:sldId id="265" r:id="rId12"/>
  </p:sldIdLst>
  <p:sldSz cx="9144000" cy="6858000" type="screen4x3"/>
  <p:notesSz cx="6797675" cy="9928225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995" autoAdjust="0"/>
    <p:restoredTop sz="94629" autoAdjust="0"/>
  </p:normalViewPr>
  <p:slideViewPr>
    <p:cSldViewPr>
      <p:cViewPr>
        <p:scale>
          <a:sx n="100" d="100"/>
          <a:sy n="100" d="100"/>
        </p:scale>
        <p:origin x="-2730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E118AE-9C45-4949-9C69-17F4BFD46EEE}" type="doc">
      <dgm:prSet loTypeId="urn:microsoft.com/office/officeart/2005/8/layout/funnel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6E486716-B91C-4130-B838-D54F74699AF6}">
      <dgm:prSet phldrT="[Text]" custT="1"/>
      <dgm:spPr/>
      <dgm:t>
        <a:bodyPr/>
        <a:lstStyle/>
        <a:p>
          <a:r>
            <a:rPr lang="en-GB" sz="1400" dirty="0" smtClean="0"/>
            <a:t>MF</a:t>
          </a:r>
          <a:r>
            <a:rPr lang="bs-Latn-BA" sz="1400" dirty="0" smtClean="0"/>
            <a:t>i</a:t>
          </a:r>
          <a:r>
            <a:rPr lang="en-GB" sz="1400" dirty="0" smtClean="0"/>
            <a:t>T</a:t>
          </a:r>
          <a:endParaRPr lang="en-GB" sz="1400" dirty="0"/>
        </a:p>
      </dgm:t>
    </dgm:pt>
    <dgm:pt modelId="{044D98C3-1557-4AE8-8362-DC580F2688FC}" type="parTrans" cxnId="{DC0EDC08-F27F-43B0-8F44-7B685C6E825B}">
      <dgm:prSet/>
      <dgm:spPr/>
      <dgm:t>
        <a:bodyPr/>
        <a:lstStyle/>
        <a:p>
          <a:endParaRPr lang="en-GB" sz="1400"/>
        </a:p>
      </dgm:t>
    </dgm:pt>
    <dgm:pt modelId="{F8926E49-EA70-4E5B-ABC6-C98F83172F53}" type="sibTrans" cxnId="{DC0EDC08-F27F-43B0-8F44-7B685C6E825B}">
      <dgm:prSet/>
      <dgm:spPr/>
      <dgm:t>
        <a:bodyPr/>
        <a:lstStyle/>
        <a:p>
          <a:endParaRPr lang="en-GB" sz="1400"/>
        </a:p>
      </dgm:t>
    </dgm:pt>
    <dgm:pt modelId="{31AE179D-965D-4D43-83F8-EB51170B0B1E}">
      <dgm:prSet phldrT="[Text]" custT="1"/>
      <dgm:spPr/>
      <dgm:t>
        <a:bodyPr/>
        <a:lstStyle/>
        <a:p>
          <a:r>
            <a:rPr lang="en-GB" sz="1400" dirty="0" err="1" smtClean="0"/>
            <a:t>BiH</a:t>
          </a:r>
          <a:r>
            <a:rPr lang="en-GB" sz="1400" dirty="0" smtClean="0"/>
            <a:t> </a:t>
          </a:r>
          <a:r>
            <a:rPr lang="bs-Latn-BA" sz="1400" dirty="0" smtClean="0"/>
            <a:t>i</a:t>
          </a:r>
          <a:r>
            <a:rPr lang="en-GB" sz="1400" dirty="0" err="1" smtClean="0"/>
            <a:t>nstit</a:t>
          </a:r>
          <a:r>
            <a:rPr lang="bs-Latn-BA" sz="1400" dirty="0" smtClean="0"/>
            <a:t>ucije</a:t>
          </a:r>
          <a:endParaRPr lang="en-GB" sz="1400" dirty="0"/>
        </a:p>
      </dgm:t>
    </dgm:pt>
    <dgm:pt modelId="{5C6F9685-3DC6-45CF-A2C4-EF936581F1A4}" type="parTrans" cxnId="{4BCC86B6-C5F1-4A68-8899-962C4113A260}">
      <dgm:prSet/>
      <dgm:spPr/>
      <dgm:t>
        <a:bodyPr/>
        <a:lstStyle/>
        <a:p>
          <a:endParaRPr lang="en-GB" sz="1400"/>
        </a:p>
      </dgm:t>
    </dgm:pt>
    <dgm:pt modelId="{53ECCF78-6130-4CBB-BA59-3A1B6BAF21B7}" type="sibTrans" cxnId="{4BCC86B6-C5F1-4A68-8899-962C4113A260}">
      <dgm:prSet/>
      <dgm:spPr/>
      <dgm:t>
        <a:bodyPr/>
        <a:lstStyle/>
        <a:p>
          <a:endParaRPr lang="en-GB" sz="1400"/>
        </a:p>
      </dgm:t>
    </dgm:pt>
    <dgm:pt modelId="{F6EDF456-FC5F-41E3-9DC4-EAEEDA516F88}">
      <dgm:prSet phldrT="[Text]" custT="1"/>
      <dgm:spPr/>
      <dgm:t>
        <a:bodyPr/>
        <a:lstStyle/>
        <a:p>
          <a:r>
            <a:rPr lang="en-GB" sz="1400" smtClean="0"/>
            <a:t>DCF </a:t>
          </a:r>
          <a:r>
            <a:rPr lang="sr-Latn-RS" sz="1400" smtClean="0"/>
            <a:t>članice</a:t>
          </a:r>
          <a:endParaRPr lang="en-GB" sz="1400" dirty="0"/>
        </a:p>
      </dgm:t>
    </dgm:pt>
    <dgm:pt modelId="{307CAC1D-5CF3-45B0-9812-248168264DF5}" type="parTrans" cxnId="{ABC1183A-6A8D-4249-9F21-C9B2EDDF9AF3}">
      <dgm:prSet/>
      <dgm:spPr/>
      <dgm:t>
        <a:bodyPr/>
        <a:lstStyle/>
        <a:p>
          <a:endParaRPr lang="en-GB" sz="1400"/>
        </a:p>
      </dgm:t>
    </dgm:pt>
    <dgm:pt modelId="{D077A9D1-BEC2-4947-BBDA-F71BFDCFA405}" type="sibTrans" cxnId="{ABC1183A-6A8D-4249-9F21-C9B2EDDF9AF3}">
      <dgm:prSet/>
      <dgm:spPr/>
      <dgm:t>
        <a:bodyPr/>
        <a:lstStyle/>
        <a:p>
          <a:endParaRPr lang="en-GB" sz="1400"/>
        </a:p>
      </dgm:t>
    </dgm:pt>
    <dgm:pt modelId="{BF46002C-6B6B-4118-8660-45A92E2221B0}">
      <dgm:prSet phldrT="[Text]" custT="1"/>
      <dgm:spPr/>
      <dgm:t>
        <a:bodyPr/>
        <a:lstStyle/>
        <a:p>
          <a:r>
            <a:rPr lang="bs-Latn-BA" sz="1800" b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rPr>
            <a:t>Izvješće </a:t>
          </a:r>
          <a:r>
            <a:rPr lang="bs-Latn-BA" sz="1800" b="1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rPr>
            <a:t>o </a:t>
          </a:r>
          <a:r>
            <a:rPr lang="bs-Latn-BA" sz="1800" b="1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rPr>
            <a:t>aktivnostima donatora</a:t>
          </a:r>
          <a:endParaRPr lang="en-GB" sz="1800" b="1" dirty="0">
            <a:solidFill>
              <a:schemeClr val="accent1">
                <a:lumMod val="75000"/>
              </a:schemeClr>
            </a:solidFill>
            <a:latin typeface="Century Gothic" pitchFamily="34" charset="0"/>
          </a:endParaRPr>
        </a:p>
      </dgm:t>
    </dgm:pt>
    <dgm:pt modelId="{9DB3820D-C71F-4D19-AB27-BC915C9925AB}" type="parTrans" cxnId="{AC7E470F-3A7A-4CF9-92B7-04D34C99962A}">
      <dgm:prSet/>
      <dgm:spPr/>
      <dgm:t>
        <a:bodyPr/>
        <a:lstStyle/>
        <a:p>
          <a:endParaRPr lang="en-GB" sz="1400"/>
        </a:p>
      </dgm:t>
    </dgm:pt>
    <dgm:pt modelId="{43395894-7EA6-4B9E-84C2-B438ECA82763}" type="sibTrans" cxnId="{AC7E470F-3A7A-4CF9-92B7-04D34C99962A}">
      <dgm:prSet/>
      <dgm:spPr/>
      <dgm:t>
        <a:bodyPr/>
        <a:lstStyle/>
        <a:p>
          <a:endParaRPr lang="en-GB" sz="1400"/>
        </a:p>
      </dgm:t>
    </dgm:pt>
    <dgm:pt modelId="{FA00EC63-F92C-4198-B82F-6EF31497544E}" type="pres">
      <dgm:prSet presAssocID="{6AE118AE-9C45-4949-9C69-17F4BFD46EEE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8F371554-F874-47A7-A84E-05A6E0832681}" type="pres">
      <dgm:prSet presAssocID="{6AE118AE-9C45-4949-9C69-17F4BFD46EEE}" presName="ellipse" presStyleLbl="trBgShp" presStyleIdx="0" presStyleCnt="1"/>
      <dgm:spPr/>
    </dgm:pt>
    <dgm:pt modelId="{1426254A-55C1-4D57-AAE1-85E18E08C4EF}" type="pres">
      <dgm:prSet presAssocID="{6AE118AE-9C45-4949-9C69-17F4BFD46EEE}" presName="arrow1" presStyleLbl="fgShp" presStyleIdx="0" presStyleCnt="1"/>
      <dgm:spPr/>
    </dgm:pt>
    <dgm:pt modelId="{361AAC30-CED0-4D89-B454-2D02C2391FEA}" type="pres">
      <dgm:prSet presAssocID="{6AE118AE-9C45-4949-9C69-17F4BFD46EEE}" presName="rectangle" presStyleLbl="revTx" presStyleIdx="0" presStyleCnt="1" custScaleX="142482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C72BEB2E-A1E1-441F-BB2F-C1CBED03E725}" type="pres">
      <dgm:prSet presAssocID="{31AE179D-965D-4D43-83F8-EB51170B0B1E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B9C9FA36-AF98-420D-932B-CC6191ADB86B}" type="pres">
      <dgm:prSet presAssocID="{F6EDF456-FC5F-41E3-9DC4-EAEEDA516F88}" presName="item2" presStyleLbl="node1" presStyleIdx="1" presStyleCnt="3" custLinFactNeighborX="-3400" custLinFactNeighborY="-11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4B3491C-DFC3-4A72-B698-4EFABCDF19AA}" type="pres">
      <dgm:prSet presAssocID="{BF46002C-6B6B-4118-8660-45A92E2221B0}" presName="item3" presStyleLbl="node1" presStyleIdx="2" presStyleCnt="3" custScaleX="144126" custScaleY="140456" custLinFactNeighborX="-10011" custLinFactNeighborY="-58686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C151FA93-64B4-4B9F-8BBD-8D4189D0EC1E}" type="pres">
      <dgm:prSet presAssocID="{6AE118AE-9C45-4949-9C69-17F4BFD46EEE}" presName="funnel" presStyleLbl="trAlignAcc1" presStyleIdx="0" presStyleCnt="1" custLinFactNeighborX="-10" custLinFactNeighborY="-893"/>
      <dgm:spPr/>
    </dgm:pt>
  </dgm:ptLst>
  <dgm:cxnLst>
    <dgm:cxn modelId="{4BCC86B6-C5F1-4A68-8899-962C4113A260}" srcId="{6AE118AE-9C45-4949-9C69-17F4BFD46EEE}" destId="{31AE179D-965D-4D43-83F8-EB51170B0B1E}" srcOrd="1" destOrd="0" parTransId="{5C6F9685-3DC6-45CF-A2C4-EF936581F1A4}" sibTransId="{53ECCF78-6130-4CBB-BA59-3A1B6BAF21B7}"/>
    <dgm:cxn modelId="{80287650-BD23-4280-8F1E-4836F7371DF6}" type="presOf" srcId="{6E486716-B91C-4130-B838-D54F74699AF6}" destId="{C4B3491C-DFC3-4A72-B698-4EFABCDF19AA}" srcOrd="0" destOrd="0" presId="urn:microsoft.com/office/officeart/2005/8/layout/funnel1"/>
    <dgm:cxn modelId="{DC0EDC08-F27F-43B0-8F44-7B685C6E825B}" srcId="{6AE118AE-9C45-4949-9C69-17F4BFD46EEE}" destId="{6E486716-B91C-4130-B838-D54F74699AF6}" srcOrd="0" destOrd="0" parTransId="{044D98C3-1557-4AE8-8362-DC580F2688FC}" sibTransId="{F8926E49-EA70-4E5B-ABC6-C98F83172F53}"/>
    <dgm:cxn modelId="{ABC1183A-6A8D-4249-9F21-C9B2EDDF9AF3}" srcId="{6AE118AE-9C45-4949-9C69-17F4BFD46EEE}" destId="{F6EDF456-FC5F-41E3-9DC4-EAEEDA516F88}" srcOrd="2" destOrd="0" parTransId="{307CAC1D-5CF3-45B0-9812-248168264DF5}" sibTransId="{D077A9D1-BEC2-4947-BBDA-F71BFDCFA405}"/>
    <dgm:cxn modelId="{CE879709-0EF7-480A-85A7-4A482DC8751A}" type="presOf" srcId="{F6EDF456-FC5F-41E3-9DC4-EAEEDA516F88}" destId="{C72BEB2E-A1E1-441F-BB2F-C1CBED03E725}" srcOrd="0" destOrd="0" presId="urn:microsoft.com/office/officeart/2005/8/layout/funnel1"/>
    <dgm:cxn modelId="{5E81E979-10C8-4CEE-9AA0-E744378A8F84}" type="presOf" srcId="{BF46002C-6B6B-4118-8660-45A92E2221B0}" destId="{361AAC30-CED0-4D89-B454-2D02C2391FEA}" srcOrd="0" destOrd="0" presId="urn:microsoft.com/office/officeart/2005/8/layout/funnel1"/>
    <dgm:cxn modelId="{AC7E470F-3A7A-4CF9-92B7-04D34C99962A}" srcId="{6AE118AE-9C45-4949-9C69-17F4BFD46EEE}" destId="{BF46002C-6B6B-4118-8660-45A92E2221B0}" srcOrd="3" destOrd="0" parTransId="{9DB3820D-C71F-4D19-AB27-BC915C9925AB}" sibTransId="{43395894-7EA6-4B9E-84C2-B438ECA82763}"/>
    <dgm:cxn modelId="{B2C15DB8-BE3B-4E93-9378-42B73E473EA8}" type="presOf" srcId="{6AE118AE-9C45-4949-9C69-17F4BFD46EEE}" destId="{FA00EC63-F92C-4198-B82F-6EF31497544E}" srcOrd="0" destOrd="0" presId="urn:microsoft.com/office/officeart/2005/8/layout/funnel1"/>
    <dgm:cxn modelId="{C4F6E359-647F-4D75-A084-E144484686FF}" type="presOf" srcId="{31AE179D-965D-4D43-83F8-EB51170B0B1E}" destId="{B9C9FA36-AF98-420D-932B-CC6191ADB86B}" srcOrd="0" destOrd="0" presId="urn:microsoft.com/office/officeart/2005/8/layout/funnel1"/>
    <dgm:cxn modelId="{BCEAF2AF-E88D-4BCB-B43E-B0B8FC516931}" type="presParOf" srcId="{FA00EC63-F92C-4198-B82F-6EF31497544E}" destId="{8F371554-F874-47A7-A84E-05A6E0832681}" srcOrd="0" destOrd="0" presId="urn:microsoft.com/office/officeart/2005/8/layout/funnel1"/>
    <dgm:cxn modelId="{84C61E54-44BB-43AF-9D51-49414423AD91}" type="presParOf" srcId="{FA00EC63-F92C-4198-B82F-6EF31497544E}" destId="{1426254A-55C1-4D57-AAE1-85E18E08C4EF}" srcOrd="1" destOrd="0" presId="urn:microsoft.com/office/officeart/2005/8/layout/funnel1"/>
    <dgm:cxn modelId="{417E8874-AEA2-4D02-9EDF-CB9F6A5ECA92}" type="presParOf" srcId="{FA00EC63-F92C-4198-B82F-6EF31497544E}" destId="{361AAC30-CED0-4D89-B454-2D02C2391FEA}" srcOrd="2" destOrd="0" presId="urn:microsoft.com/office/officeart/2005/8/layout/funnel1"/>
    <dgm:cxn modelId="{D0A04CBA-E812-4910-BC20-CE0338F497A9}" type="presParOf" srcId="{FA00EC63-F92C-4198-B82F-6EF31497544E}" destId="{C72BEB2E-A1E1-441F-BB2F-C1CBED03E725}" srcOrd="3" destOrd="0" presId="urn:microsoft.com/office/officeart/2005/8/layout/funnel1"/>
    <dgm:cxn modelId="{B544B7D6-F2EA-4086-AC2C-C3956E83972E}" type="presParOf" srcId="{FA00EC63-F92C-4198-B82F-6EF31497544E}" destId="{B9C9FA36-AF98-420D-932B-CC6191ADB86B}" srcOrd="4" destOrd="0" presId="urn:microsoft.com/office/officeart/2005/8/layout/funnel1"/>
    <dgm:cxn modelId="{833D7296-01D5-40DF-9278-FED18AAE8EDA}" type="presParOf" srcId="{FA00EC63-F92C-4198-B82F-6EF31497544E}" destId="{C4B3491C-DFC3-4A72-B698-4EFABCDF19AA}" srcOrd="5" destOrd="0" presId="urn:microsoft.com/office/officeart/2005/8/layout/funnel1"/>
    <dgm:cxn modelId="{D1972F23-29E4-4441-93A3-84BF181EFDF6}" type="presParOf" srcId="{FA00EC63-F92C-4198-B82F-6EF31497544E}" destId="{C151FA93-64B4-4B9F-8BBD-8D4189D0EC1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371554-F874-47A7-A84E-05A6E0832681}">
      <dsp:nvSpPr>
        <dsp:cNvPr id="0" name=""/>
        <dsp:cNvSpPr/>
      </dsp:nvSpPr>
      <dsp:spPr>
        <a:xfrm>
          <a:off x="1241572" y="181480"/>
          <a:ext cx="3601686" cy="1250818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26254A-55C1-4D57-AAE1-85E18E08C4EF}">
      <dsp:nvSpPr>
        <dsp:cNvPr id="0" name=""/>
        <dsp:cNvSpPr/>
      </dsp:nvSpPr>
      <dsp:spPr>
        <a:xfrm>
          <a:off x="2698999" y="3244309"/>
          <a:ext cx="698001" cy="446720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1AAC30-CED0-4D89-B454-2D02C2391FEA}">
      <dsp:nvSpPr>
        <dsp:cNvPr id="0" name=""/>
        <dsp:cNvSpPr/>
      </dsp:nvSpPr>
      <dsp:spPr>
        <a:xfrm>
          <a:off x="661137" y="3601686"/>
          <a:ext cx="4773725" cy="8376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1800" b="1" kern="12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rPr>
            <a:t>Izvješće </a:t>
          </a:r>
          <a:r>
            <a:rPr lang="bs-Latn-BA" sz="1800" b="1" kern="120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rPr>
            <a:t>o </a:t>
          </a:r>
          <a:r>
            <a:rPr lang="bs-Latn-BA" sz="1800" b="1" kern="120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rPr>
            <a:t>aktivnostima donatora</a:t>
          </a:r>
          <a:endParaRPr lang="en-GB" sz="1800" b="1" kern="1200" dirty="0">
            <a:solidFill>
              <a:schemeClr val="accent1">
                <a:lumMod val="75000"/>
              </a:schemeClr>
            </a:solidFill>
            <a:latin typeface="Century Gothic" pitchFamily="34" charset="0"/>
          </a:endParaRPr>
        </a:p>
      </dsp:txBody>
      <dsp:txXfrm>
        <a:off x="661137" y="3601686"/>
        <a:ext cx="4773725" cy="837601"/>
      </dsp:txXfrm>
    </dsp:sp>
    <dsp:sp modelId="{C72BEB2E-A1E1-441F-BB2F-C1CBED03E725}">
      <dsp:nvSpPr>
        <dsp:cNvPr id="0" name=""/>
        <dsp:cNvSpPr/>
      </dsp:nvSpPr>
      <dsp:spPr>
        <a:xfrm>
          <a:off x="2551023" y="1528901"/>
          <a:ext cx="1256402" cy="125640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smtClean="0"/>
            <a:t>DCF </a:t>
          </a:r>
          <a:r>
            <a:rPr lang="sr-Latn-RS" sz="1400" kern="1200" smtClean="0"/>
            <a:t>članice</a:t>
          </a:r>
          <a:endParaRPr lang="en-GB" sz="1400" kern="1200" dirty="0"/>
        </a:p>
      </dsp:txBody>
      <dsp:txXfrm>
        <a:off x="2735019" y="1712897"/>
        <a:ext cx="888410" cy="888410"/>
      </dsp:txXfrm>
    </dsp:sp>
    <dsp:sp modelId="{B9C9FA36-AF98-420D-932B-CC6191ADB86B}">
      <dsp:nvSpPr>
        <dsp:cNvPr id="0" name=""/>
        <dsp:cNvSpPr/>
      </dsp:nvSpPr>
      <dsp:spPr>
        <a:xfrm>
          <a:off x="1609279" y="584901"/>
          <a:ext cx="1256402" cy="12564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BiH</a:t>
          </a:r>
          <a:r>
            <a:rPr lang="en-GB" sz="1400" kern="1200" dirty="0" smtClean="0"/>
            <a:t> </a:t>
          </a:r>
          <a:r>
            <a:rPr lang="bs-Latn-BA" sz="1400" kern="1200" dirty="0" smtClean="0"/>
            <a:t>i</a:t>
          </a:r>
          <a:r>
            <a:rPr lang="en-GB" sz="1400" kern="1200" dirty="0" err="1" smtClean="0"/>
            <a:t>nstit</a:t>
          </a:r>
          <a:r>
            <a:rPr lang="bs-Latn-BA" sz="1400" kern="1200" dirty="0" smtClean="0"/>
            <a:t>ucije</a:t>
          </a:r>
          <a:endParaRPr lang="en-GB" sz="1400" kern="1200" dirty="0"/>
        </a:p>
      </dsp:txBody>
      <dsp:txXfrm>
        <a:off x="1793275" y="768897"/>
        <a:ext cx="888410" cy="888410"/>
      </dsp:txXfrm>
    </dsp:sp>
    <dsp:sp modelId="{C4B3491C-DFC3-4A72-B698-4EFABCDF19AA}">
      <dsp:nvSpPr>
        <dsp:cNvPr id="0" name=""/>
        <dsp:cNvSpPr/>
      </dsp:nvSpPr>
      <dsp:spPr>
        <a:xfrm>
          <a:off x="2533341" y="0"/>
          <a:ext cx="1810802" cy="176469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MF</a:t>
          </a:r>
          <a:r>
            <a:rPr lang="bs-Latn-BA" sz="1400" kern="1200" dirty="0" smtClean="0"/>
            <a:t>i</a:t>
          </a:r>
          <a:r>
            <a:rPr lang="en-GB" sz="1400" kern="1200" dirty="0" smtClean="0"/>
            <a:t>T</a:t>
          </a:r>
          <a:endParaRPr lang="en-GB" sz="1400" kern="1200" dirty="0"/>
        </a:p>
      </dsp:txBody>
      <dsp:txXfrm>
        <a:off x="2798527" y="258433"/>
        <a:ext cx="1280430" cy="1247826"/>
      </dsp:txXfrm>
    </dsp:sp>
    <dsp:sp modelId="{C151FA93-64B4-4B9F-8BBD-8D4189D0EC1E}">
      <dsp:nvSpPr>
        <dsp:cNvPr id="0" name=""/>
        <dsp:cNvSpPr/>
      </dsp:nvSpPr>
      <dsp:spPr>
        <a:xfrm>
          <a:off x="1093205" y="0"/>
          <a:ext cx="3908807" cy="312704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326D0-1DA8-4E5A-A49F-F0FAB172D267}" type="datetimeFigureOut">
              <a:rPr lang="bs-Latn-BA" smtClean="0"/>
              <a:t>9.12.2015</a:t>
            </a:fld>
            <a:endParaRPr lang="bs-Latn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s-Latn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986F2-EF98-456B-90C2-C24FAE1DF23F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964273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eaLnBrk="1" hangingPunct="1"/>
            <a:fld id="{118B0596-40F7-49AB-BBA1-14FF49EC459F}" type="slidenum">
              <a:rPr lang="bs-Latn-BA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</a:t>
            </a:fld>
            <a:endParaRPr lang="bs-Latn-BA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4339" name="Text Box 1"/>
          <p:cNvSpPr txBox="1">
            <a:spLocks noChangeArrowheads="1"/>
          </p:cNvSpPr>
          <p:nvPr/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018BA54E-0106-4550-8348-1A26DF6C82D5}" type="slidenum">
              <a:rPr lang="en-US" sz="12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rPr>
              <a:pPr algn="r" eaLnBrk="1" hangingPunct="1">
                <a:buClrTx/>
                <a:buFontTx/>
                <a:buNone/>
              </a:pPr>
              <a:t>1</a:t>
            </a:fld>
            <a:endParaRPr lang="en-US" sz="1200" dirty="0">
              <a:solidFill>
                <a:srgbClr val="000000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43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sr-Latn-RS" dirty="0" smtClean="0">
              <a:latin typeface="Calibri" pitchFamily="34" charset="0"/>
              <a:ea typeface="Microsoft YaHei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5421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eaLnBrk="1" hangingPunct="1"/>
            <a:fld id="{E18EB33F-BCF0-4799-BA27-DA9704DABCE6}" type="slidenum">
              <a:rPr lang="bs-Latn-BA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2</a:t>
            </a:fld>
            <a:endParaRPr lang="bs-Latn-BA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r-Latn-RS" smtClean="0"/>
          </a:p>
        </p:txBody>
      </p:sp>
    </p:spTree>
    <p:extLst>
      <p:ext uri="{BB962C8B-B14F-4D97-AF65-F5344CB8AC3E}">
        <p14:creationId xmlns:p14="http://schemas.microsoft.com/office/powerpoint/2010/main" val="547747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eaLnBrk="1" hangingPunct="1"/>
            <a:fld id="{63C09BAB-0110-40A3-A427-36222AE73FE8}" type="slidenum">
              <a:rPr lang="bs-Latn-BA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3</a:t>
            </a:fld>
            <a:endParaRPr lang="bs-Latn-BA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r-Latn-RS" smtClean="0"/>
          </a:p>
        </p:txBody>
      </p:sp>
    </p:spTree>
    <p:extLst>
      <p:ext uri="{BB962C8B-B14F-4D97-AF65-F5344CB8AC3E}">
        <p14:creationId xmlns:p14="http://schemas.microsoft.com/office/powerpoint/2010/main" val="375763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eaLnBrk="1" hangingPunct="1"/>
            <a:fld id="{9C21B252-C762-4F49-8728-4E21B2BC7B11}" type="slidenum">
              <a:rPr lang="bs-Latn-BA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4</a:t>
            </a:fld>
            <a:endParaRPr lang="bs-Latn-BA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r-Latn-RS" smtClean="0"/>
          </a:p>
        </p:txBody>
      </p:sp>
    </p:spTree>
    <p:extLst>
      <p:ext uri="{BB962C8B-B14F-4D97-AF65-F5344CB8AC3E}">
        <p14:creationId xmlns:p14="http://schemas.microsoft.com/office/powerpoint/2010/main" val="3651449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eaLnBrk="1" hangingPunct="1"/>
            <a:fld id="{FF37C591-961B-4B10-8E18-1C9E5C77A87A}" type="slidenum">
              <a:rPr lang="bs-Latn-BA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8</a:t>
            </a:fld>
            <a:endParaRPr lang="bs-Latn-BA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val="35670679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eaLnBrk="1" hangingPunct="1"/>
            <a:fld id="{117E9E85-DBE1-4D43-B7F7-BD83DE0B0859}" type="slidenum">
              <a:rPr lang="bs-Latn-BA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11</a:t>
            </a:fld>
            <a:endParaRPr lang="bs-Latn-BA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r-Latn-RS" smtClean="0"/>
          </a:p>
        </p:txBody>
      </p:sp>
    </p:spTree>
    <p:extLst>
      <p:ext uri="{BB962C8B-B14F-4D97-AF65-F5344CB8AC3E}">
        <p14:creationId xmlns:p14="http://schemas.microsoft.com/office/powerpoint/2010/main" val="1753392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9.12.2015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15791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9.12.2015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148292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9.12.2015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387593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9.12.2015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746784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9.12.2015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583806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9.12.2015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669256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9.12.2015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676149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9.12.2015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453603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9.12.2015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185965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9.12.2015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919013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9.12.2015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03357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62000"/>
                    </a14:imgEffect>
                    <a14:imgEffect>
                      <a14:saturation sat="9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B4978-6C52-4F81-84BF-2EE3530516F8}" type="datetimeFigureOut">
              <a:rPr lang="bs-Latn-BA" smtClean="0"/>
              <a:t>9.12.2015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42810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774700" y="1906588"/>
            <a:ext cx="78136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3600" b="1">
                <a:solidFill>
                  <a:srgbClr val="0099CC"/>
                </a:solidFill>
              </a:rPr>
              <a:t/>
            </a:r>
            <a:br>
              <a:rPr lang="bs-Latn-BA" sz="3600" b="1">
                <a:solidFill>
                  <a:srgbClr val="0099CC"/>
                </a:solidFill>
              </a:rPr>
            </a:br>
            <a:r>
              <a:rPr lang="bs-Latn-BA" sz="3600" b="1">
                <a:solidFill>
                  <a:srgbClr val="0099CC"/>
                </a:solidFill>
              </a:rPr>
              <a:t/>
            </a:r>
            <a:br>
              <a:rPr lang="bs-Latn-BA" sz="3600" b="1">
                <a:solidFill>
                  <a:srgbClr val="0099CC"/>
                </a:solidFill>
              </a:rPr>
            </a:br>
            <a:r>
              <a:rPr lang="bs-Latn-BA" sz="3600" b="1">
                <a:solidFill>
                  <a:srgbClr val="0099CC"/>
                </a:solidFill>
              </a:rPr>
              <a:t/>
            </a:r>
            <a:br>
              <a:rPr lang="bs-Latn-BA" sz="3600" b="1">
                <a:solidFill>
                  <a:srgbClr val="0099CC"/>
                </a:solidFill>
              </a:rPr>
            </a:br>
            <a:r>
              <a:rPr lang="bs-Latn-BA" sz="3600" b="1">
                <a:solidFill>
                  <a:srgbClr val="0099CC"/>
                </a:solidFill>
              </a:rPr>
              <a:t/>
            </a:r>
            <a:br>
              <a:rPr lang="bs-Latn-BA" sz="3600" b="1">
                <a:solidFill>
                  <a:srgbClr val="0099CC"/>
                </a:solidFill>
              </a:rPr>
            </a:br>
            <a:r>
              <a:rPr lang="en-GB" sz="3600" b="1" dirty="0">
                <a:solidFill>
                  <a:srgbClr val="0099CC"/>
                </a:solidFill>
              </a:rPr>
              <a:t/>
            </a:r>
            <a:br>
              <a:rPr lang="en-GB" sz="3600" b="1" dirty="0">
                <a:solidFill>
                  <a:srgbClr val="0099CC"/>
                </a:solidFill>
              </a:rPr>
            </a:br>
            <a:endParaRPr lang="en-GB" sz="3600" b="1" dirty="0">
              <a:solidFill>
                <a:srgbClr val="0099CC"/>
              </a:solidFill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467544" y="764704"/>
            <a:ext cx="856895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ctr">
              <a:lnSpc>
                <a:spcPct val="12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2000" b="1" dirty="0" smtClean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20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Sastanak Foruma za koordinaciju donatora</a:t>
            </a:r>
            <a:endParaRPr lang="bs-Latn-BA" sz="3000" b="1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24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Izvješće o aktivnostima  donatora za  2014. godinu</a:t>
            </a: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2400" b="1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Edina Topčagić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14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Šef Odsjeka za koordinaciju i mobilizaciju međunarodne pomoći</a:t>
            </a: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600" b="1" dirty="0" smtClean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600" b="1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16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Sarajevo</a:t>
            </a:r>
            <a:r>
              <a:rPr lang="bs-Latn-BA" sz="16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bs-Latn-BA" sz="16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08. prosinac 2015. godine</a:t>
            </a:r>
            <a:endParaRPr lang="bs-Latn-BA" sz="16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1506" name="Picture 7" descr="Description: Description: BiH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BOSNA I HERCEGOVINA</a:t>
            </a:r>
            <a:endParaRPr lang="hr-HR" sz="1100" b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r>
              <a:rPr lang="sr-Latn-RS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Ministarstvo financija i trezora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34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228600"/>
            <a:ext cx="8640960" cy="659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500"/>
              </a:lnSpc>
              <a:defRPr/>
            </a:pPr>
            <a:r>
              <a:rPr lang="bs-Latn-B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Naredni koraci</a:t>
            </a:r>
            <a:endParaRPr lang="hr-HR" sz="2400" b="1" dirty="0" smtClean="0">
              <a:solidFill>
                <a:schemeClr val="tx2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fontAlgn="base"/>
            <a:r>
              <a:rPr lang="hr-HR" sz="1600" b="1" dirty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 pripreme Izvješća o aktivnostima donatora  2015. </a:t>
            </a:r>
            <a:r>
              <a:rPr lang="hr-HR" sz="16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godina</a:t>
            </a:r>
            <a:endParaRPr lang="en-US" sz="1600" dirty="0">
              <a:solidFill>
                <a:schemeClr val="tx2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791561"/>
              </p:ext>
            </p:extLst>
          </p:nvPr>
        </p:nvGraphicFramePr>
        <p:xfrm>
          <a:off x="153242" y="1340768"/>
          <a:ext cx="8784978" cy="4392486"/>
        </p:xfrm>
        <a:graphic>
          <a:graphicData uri="http://schemas.openxmlformats.org/drawingml/2006/table">
            <a:tbl>
              <a:tblPr firstRow="1" firstCol="1" bandRow="1"/>
              <a:tblGrid>
                <a:gridCol w="2562286"/>
                <a:gridCol w="571805"/>
                <a:gridCol w="162560"/>
                <a:gridCol w="601104"/>
                <a:gridCol w="246449"/>
                <a:gridCol w="498080"/>
                <a:gridCol w="314509"/>
                <a:gridCol w="481696"/>
                <a:gridCol w="176850"/>
                <a:gridCol w="565429"/>
                <a:gridCol w="343553"/>
                <a:gridCol w="375134"/>
                <a:gridCol w="375134"/>
                <a:gridCol w="338770"/>
                <a:gridCol w="434770"/>
                <a:gridCol w="176850"/>
                <a:gridCol w="102241"/>
                <a:gridCol w="457758"/>
              </a:tblGrid>
              <a:tr h="552944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Mjeseci   2015. godina</a:t>
                      </a:r>
                      <a:endParaRPr lang="en-US" sz="1200" dirty="0" smtClean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Siječanj</a:t>
                      </a:r>
                      <a:endParaRPr lang="en-US" sz="1200" dirty="0" smtClean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Veljača</a:t>
                      </a:r>
                      <a:endParaRPr lang="en-US" sz="1200" dirty="0" smtClean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Ožujak</a:t>
                      </a:r>
                      <a:endParaRPr lang="en-US" sz="1200" dirty="0" smtClean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Travanj</a:t>
                      </a:r>
                      <a:r>
                        <a:rPr lang="hr-HR" sz="1200" b="1" baseline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endParaRPr lang="en-US" sz="1200" dirty="0" smtClean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Svibanj</a:t>
                      </a:r>
                      <a:endParaRPr lang="en-US" sz="1200" dirty="0" smtClean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Lipanj</a:t>
                      </a:r>
                      <a:endParaRPr lang="en-US" sz="12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s-Latn-BA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+mn-cs"/>
                        </a:rPr>
                        <a:t>Srpanj</a:t>
                      </a:r>
                      <a:endParaRPr kumimoji="0" 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Kolovoz</a:t>
                      </a:r>
                      <a:endParaRPr lang="en-US" sz="12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15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Metodologija</a:t>
                      </a:r>
                      <a:endParaRPr lang="en-US" sz="1200" dirty="0" smtClean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6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Ažuriranje</a:t>
                      </a:r>
                      <a:r>
                        <a:rPr lang="hr-HR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baze podataka</a:t>
                      </a:r>
                      <a:endParaRPr lang="en-US" sz="1200" dirty="0" smtClean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Priprema</a:t>
                      </a:r>
                      <a:r>
                        <a:rPr lang="hr-HR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</a:t>
                      </a: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profila</a:t>
                      </a:r>
                      <a:r>
                        <a:rPr lang="hr-HR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donatora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FE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F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Priprema</a:t>
                      </a:r>
                      <a:r>
                        <a:rPr lang="hr-HR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poglavlja sektora</a:t>
                      </a:r>
                      <a:endParaRPr lang="en-US" sz="1200" dirty="0" smtClean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ODA analiza,</a:t>
                      </a:r>
                      <a:r>
                        <a:rPr lang="hr-HR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kompilranje DMR Izvješća</a:t>
                      </a: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, pregled</a:t>
                      </a:r>
                      <a:r>
                        <a:rPr lang="hr-HR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i prijevod</a:t>
                      </a:r>
                      <a:endParaRPr lang="en-US" sz="1200" dirty="0" smtClean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ODA analiza,</a:t>
                      </a:r>
                      <a:r>
                        <a:rPr lang="hr-HR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kompilranje DMR Izvješća</a:t>
                      </a: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, pregled</a:t>
                      </a:r>
                      <a:r>
                        <a:rPr lang="hr-HR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i prijevod</a:t>
                      </a:r>
                      <a:endParaRPr lang="en-US" sz="1200" dirty="0" smtClean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7" descr="Description: Description: BiHgr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BOSNA I HERCEGOVINA</a:t>
            </a:r>
            <a:endParaRPr lang="hr-HR" sz="1100" b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r>
              <a:rPr lang="sr-Latn-RS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Ministarstvo financija i trezora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03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28178" y="163091"/>
            <a:ext cx="8496622" cy="611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9pPr>
          </a:lstStyle>
          <a:p>
            <a:pPr algn="ctr">
              <a:lnSpc>
                <a:spcPts val="5775"/>
              </a:lnSpc>
              <a:defRPr/>
            </a:pPr>
            <a:r>
              <a:rPr lang="bs-Latn-BA" sz="28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bs-Latn-BA" sz="28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s-Latn-BA" sz="28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bs-Latn-BA" sz="28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s-Latn-BA" sz="28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bs-Latn-BA" sz="28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bs-Latn-BA" sz="2400" b="1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467544" y="1700213"/>
            <a:ext cx="7854260" cy="396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algn="just" eaLnBrk="1" hangingPunct="1">
              <a:spcBef>
                <a:spcPts val="450"/>
              </a:spcBef>
              <a:buClrTx/>
              <a:buFontTx/>
              <a:buNone/>
            </a:pPr>
            <a:r>
              <a:rPr lang="bs-Latn-BA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bs-Latn-BA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1" hangingPunct="1">
              <a:spcBef>
                <a:spcPts val="450"/>
              </a:spcBef>
              <a:tabLst/>
            </a:pPr>
            <a:r>
              <a:rPr lang="bs-Latn-BA" sz="2000" b="1" dirty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cs typeface="Arial" pitchFamily="34" charset="0"/>
              </a:rPr>
              <a:t>Hvala !</a:t>
            </a:r>
          </a:p>
          <a:p>
            <a:pPr algn="just" eaLnBrk="1" hangingPunct="1">
              <a:spcBef>
                <a:spcPts val="450"/>
              </a:spcBef>
              <a:buClrTx/>
              <a:buFontTx/>
              <a:buNone/>
            </a:pPr>
            <a:endParaRPr lang="bs-Latn-BA" sz="20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pPr algn="ctr" eaLnBrk="1" hangingPunct="1">
              <a:spcBef>
                <a:spcPts val="450"/>
              </a:spcBef>
              <a:buClrTx/>
              <a:buFontTx/>
              <a:buNone/>
            </a:pPr>
            <a:r>
              <a:rPr lang="bs-Latn-BA" sz="20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Vaša suradnja i potpora omogućila je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  <a:r>
              <a:rPr lang="bs-Latn-BA" sz="20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pripremu </a:t>
            </a:r>
          </a:p>
          <a:p>
            <a:pPr algn="ctr" eaLnBrk="1" hangingPunct="1">
              <a:spcBef>
                <a:spcPts val="450"/>
              </a:spcBef>
              <a:buClrTx/>
              <a:buFontTx/>
              <a:buNone/>
            </a:pPr>
            <a:r>
              <a:rPr lang="bs-Latn-BA" sz="20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Izvješća o aktivnostima donatora  (DMR) za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2014</a:t>
            </a:r>
            <a:r>
              <a:rPr lang="bs-Latn-BA" sz="20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. godinu</a:t>
            </a:r>
          </a:p>
          <a:p>
            <a:pPr algn="just" eaLnBrk="1" hangingPunct="1">
              <a:spcBef>
                <a:spcPts val="450"/>
              </a:spcBef>
              <a:buClrTx/>
              <a:buFontTx/>
              <a:buNone/>
            </a:pPr>
            <a:endParaRPr lang="bs-Latn-BA" sz="2000" b="1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pPr algn="ctr" eaLnBrk="1" hangingPunct="1">
              <a:spcBef>
                <a:spcPts val="450"/>
              </a:spcBef>
              <a:buClrTx/>
              <a:buFontTx/>
              <a:buNone/>
            </a:pPr>
            <a:endParaRPr lang="bs-Latn-BA" sz="2000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pPr algn="ctr" eaLnBrk="1" hangingPunct="1">
              <a:spcBef>
                <a:spcPts val="450"/>
              </a:spcBef>
              <a:buClr>
                <a:srgbClr val="42568D"/>
              </a:buClr>
            </a:pPr>
            <a:endParaRPr lang="bs-Latn-BA" sz="2400" dirty="0" smtClean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>
              <a:spcBef>
                <a:spcPts val="450"/>
              </a:spcBef>
              <a:buClr>
                <a:srgbClr val="42568D"/>
              </a:buClr>
            </a:pPr>
            <a:r>
              <a:rPr lang="bs-Latn-BA" sz="24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ts val="450"/>
              </a:spcBef>
              <a:buClr>
                <a:srgbClr val="42568D"/>
              </a:buClr>
            </a:pPr>
            <a:endParaRPr lang="bs-Latn-BA" sz="20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spcBef>
                <a:spcPts val="450"/>
              </a:spcBef>
              <a:buClr>
                <a:srgbClr val="42568D"/>
              </a:buClr>
            </a:pPr>
            <a:endParaRPr lang="bs-Latn-BA" sz="2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7" descr="Description: Description: BiH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BOSNA I HERCEGOVINA</a:t>
            </a:r>
            <a:endParaRPr lang="hr-HR" sz="1100" b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r>
              <a:rPr lang="sr-Latn-RS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Ministarstvo financija i trezora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4423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335814502"/>
              </p:ext>
            </p:extLst>
          </p:nvPr>
        </p:nvGraphicFramePr>
        <p:xfrm>
          <a:off x="1318568" y="836712"/>
          <a:ext cx="6096000" cy="4467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444208" y="1378793"/>
            <a:ext cx="260476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bs-Latn-BA" sz="1500" dirty="0" smtClean="0">
                <a:solidFill>
                  <a:srgbClr val="4F81BD">
                    <a:lumMod val="75000"/>
                  </a:srgbClr>
                </a:solidFill>
                <a:latin typeface="Century Gothic" pitchFamily="34" charset="0"/>
              </a:rPr>
              <a:t>Koordinacija</a:t>
            </a:r>
            <a:r>
              <a:rPr lang="en-GB" sz="1500" dirty="0" smtClean="0">
                <a:solidFill>
                  <a:srgbClr val="4F81BD">
                    <a:lumMod val="75000"/>
                  </a:srgbClr>
                </a:solidFill>
                <a:latin typeface="Century Gothic" pitchFamily="34" charset="0"/>
              </a:rPr>
              <a:t>, Anal</a:t>
            </a:r>
            <a:r>
              <a:rPr lang="bs-Latn-BA" sz="1500" dirty="0" smtClean="0">
                <a:solidFill>
                  <a:srgbClr val="4F81BD">
                    <a:lumMod val="75000"/>
                  </a:srgbClr>
                </a:solidFill>
                <a:latin typeface="Century Gothic" pitchFamily="34" charset="0"/>
              </a:rPr>
              <a:t>iza</a:t>
            </a:r>
            <a:r>
              <a:rPr lang="en-GB" sz="1500" dirty="0" smtClean="0">
                <a:solidFill>
                  <a:srgbClr val="4F81BD">
                    <a:lumMod val="75000"/>
                  </a:srgbClr>
                </a:solidFill>
                <a:latin typeface="Century Gothic" pitchFamily="34" charset="0"/>
              </a:rPr>
              <a:t>, </a:t>
            </a:r>
            <a:r>
              <a:rPr lang="bs-Latn-BA" sz="1500" dirty="0">
                <a:solidFill>
                  <a:srgbClr val="4F81BD">
                    <a:lumMod val="75000"/>
                  </a:srgbClr>
                </a:solidFill>
                <a:latin typeface="Century Gothic" pitchFamily="34" charset="0"/>
              </a:rPr>
              <a:t>P</a:t>
            </a:r>
            <a:r>
              <a:rPr lang="bs-Latn-BA" sz="1500" dirty="0" smtClean="0">
                <a:solidFill>
                  <a:srgbClr val="4F81BD">
                    <a:lumMod val="75000"/>
                  </a:srgbClr>
                </a:solidFill>
                <a:latin typeface="Century Gothic" pitchFamily="34" charset="0"/>
              </a:rPr>
              <a:t>riprema DMR</a:t>
            </a:r>
            <a:r>
              <a:rPr lang="en-GB" sz="1500" dirty="0" smtClean="0">
                <a:solidFill>
                  <a:srgbClr val="4F81BD">
                    <a:lumMod val="75000"/>
                  </a:srgbClr>
                </a:solidFill>
                <a:latin typeface="Century Gothic" pitchFamily="34" charset="0"/>
              </a:rPr>
              <a:t>, </a:t>
            </a:r>
            <a:r>
              <a:rPr lang="bs-Latn-BA" sz="1500" dirty="0" smtClean="0">
                <a:solidFill>
                  <a:srgbClr val="4F81BD">
                    <a:lumMod val="75000"/>
                  </a:srgbClr>
                </a:solidFill>
                <a:latin typeface="Century Gothic" pitchFamily="34" charset="0"/>
              </a:rPr>
              <a:t>Procedura VM BiH, objavljivanje</a:t>
            </a:r>
            <a:endParaRPr lang="en-GB" sz="1500" dirty="0">
              <a:solidFill>
                <a:srgbClr val="4F81BD">
                  <a:lumMod val="75000"/>
                </a:srgbClr>
              </a:solidFill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73315" y="2852936"/>
            <a:ext cx="24482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15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Ažuriranje</a:t>
            </a:r>
            <a:r>
              <a:rPr lang="en-GB" sz="15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DMD</a:t>
            </a:r>
            <a:r>
              <a:rPr lang="bs-Latn-BA" sz="15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baze</a:t>
            </a:r>
            <a:r>
              <a:rPr lang="en-GB" sz="15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, </a:t>
            </a:r>
            <a:r>
              <a:rPr lang="bs-Latn-BA" sz="15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Odgovori  dati na Upitnik </a:t>
            </a:r>
            <a:endParaRPr lang="en-GB" sz="15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1378793"/>
            <a:ext cx="19442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15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Odgovori  dati na Upitnik </a:t>
            </a:r>
            <a:endParaRPr lang="en-GB" sz="15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19672" y="5013176"/>
            <a:ext cx="6408712" cy="836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bs-Latn-BA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Unapređuje suradnju za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socio–e</a:t>
            </a:r>
            <a:r>
              <a:rPr lang="bs-Latn-BA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konomski razvitak </a:t>
            </a:r>
          </a:p>
          <a:p>
            <a:pPr marL="285750" indent="-28575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bs-Latn-BA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Olakšava koordinaciju  donatorsku suradnju i djelotvornost pomoći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bs-Latn-BA" sz="1400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bs-Latn-BA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Poboljšava 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bs-Latn-BA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ransparentnost 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korištenja ODA sredstava</a:t>
            </a:r>
            <a:endParaRPr lang="en-GB" sz="1400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Right Arrow 12"/>
          <p:cNvSpPr/>
          <p:nvPr/>
        </p:nvSpPr>
        <p:spPr>
          <a:xfrm rot="10800000">
            <a:off x="6401122" y="1196752"/>
            <a:ext cx="811493" cy="91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6167569" y="2708920"/>
            <a:ext cx="811493" cy="91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ight Arrow 14"/>
          <p:cNvSpPr/>
          <p:nvPr/>
        </p:nvSpPr>
        <p:spPr>
          <a:xfrm>
            <a:off x="1475656" y="1196752"/>
            <a:ext cx="811493" cy="91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7" descr="Description: Description: BiHgrb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Straight Connector 19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79512" y="158205"/>
            <a:ext cx="88569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s-Latn-B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Informacije o Izvješću </a:t>
            </a:r>
            <a:r>
              <a:rPr lang="bs-Latn-B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DMR 2014</a:t>
            </a: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BOSNA I HERCEGOVINA</a:t>
            </a:r>
            <a:endParaRPr lang="hr-HR" sz="1100" b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r>
              <a:rPr lang="sr-Latn-RS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Ministarstvo financija i trezora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3641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395536" y="836712"/>
            <a:ext cx="822960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marL="1588" algn="ctr" eaLnBrk="1" hangingPunct="1">
              <a:spcBef>
                <a:spcPts val="400"/>
              </a:spcBef>
              <a:spcAft>
                <a:spcPts val="1200"/>
              </a:spcAft>
              <a:defRPr/>
            </a:pPr>
            <a:endParaRPr lang="bs-Latn-BA" b="1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7338" indent="-285750" eaLnBrk="1" hangingPunct="1">
              <a:spcBef>
                <a:spcPts val="4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bs-Latn-BA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Ukupno </a:t>
            </a:r>
            <a:r>
              <a:rPr lang="bs-Latn-BA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alocirana 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</a:t>
            </a:r>
            <a:r>
              <a:rPr lang="bs-Latn-BA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sredstva </a:t>
            </a:r>
            <a:r>
              <a:rPr lang="bs-Latn-BA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770,60 mi</a:t>
            </a:r>
            <a:r>
              <a:rPr lang="bs-Latn-BA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lijuna u 2014. </a:t>
            </a:r>
            <a:r>
              <a:rPr lang="bs-Latn-BA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godini</a:t>
            </a:r>
          </a:p>
          <a:p>
            <a:pPr marL="571500" indent="-342900" algn="just" eaLnBrk="1" hangingPunct="1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199,63 mil</a:t>
            </a:r>
            <a:r>
              <a:rPr lang="bs-Latn-BA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ijuna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form</a:t>
            </a:r>
            <a:r>
              <a:rPr lang="bs-Latn-BA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grant</a:t>
            </a:r>
            <a:r>
              <a:rPr lang="bs-Latn-BA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ova</a:t>
            </a:r>
            <a:r>
              <a:rPr lang="sr-Latn-RS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sr-Latn-RS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26%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</a:p>
          <a:p>
            <a:pPr marL="571500" indent="-342900" algn="just" eaLnBrk="1" hangingPunct="1">
              <a:buClr>
                <a:schemeClr val="accent1">
                  <a:lumMod val="50000"/>
                </a:schemeClr>
              </a:buClr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sr-Latn-RS" sz="1000" b="1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500" indent="-342900" algn="just" eaLnBrk="1" hangingPunct="1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sr-Latn-RS" b="1" u="sng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</a:t>
            </a:r>
            <a:r>
              <a:rPr lang="sr-Latn-RS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570,97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</a:t>
            </a:r>
            <a:r>
              <a:rPr lang="bs-Latn-BA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ijuna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form</a:t>
            </a:r>
            <a:r>
              <a:rPr lang="bs-Latn-BA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b="1" u="sng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zajmova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bs-Latn-BA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74%</a:t>
            </a:r>
            <a:r>
              <a:rPr lang="bs-Latn-BA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>
              <a:spcBef>
                <a:spcPts val="450"/>
              </a:spcBef>
              <a:buClrTx/>
              <a:defRPr/>
            </a:pPr>
            <a:endParaRPr lang="sr-Latn-RS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450"/>
              </a:spcBef>
              <a:buClrTx/>
              <a:defRPr/>
            </a:pPr>
            <a:endParaRPr lang="sr-Latn-RS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45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bs-Latn-BA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Ukupno isplaćena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</a:t>
            </a:r>
            <a:r>
              <a:rPr lang="bs-Latn-BA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sredstva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362,46 mi</a:t>
            </a:r>
            <a:r>
              <a:rPr lang="bs-Latn-BA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lijuna u 2014. </a:t>
            </a:r>
            <a:r>
              <a:rPr lang="bs-Latn-BA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godini</a:t>
            </a:r>
          </a:p>
          <a:p>
            <a:pPr marL="285750" indent="-285750">
              <a:spcBef>
                <a:spcPts val="450"/>
              </a:spcBef>
              <a:buClrTx/>
              <a:buFont typeface="Wingdings" panose="05000000000000000000" pitchFamily="2" charset="2"/>
              <a:buChar char="Ø"/>
              <a:defRPr/>
            </a:pPr>
            <a:endParaRPr lang="sr-Latn-RS" sz="1000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39750" indent="-5397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€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179,45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</a:t>
            </a:r>
            <a:r>
              <a:rPr lang="bs-Latn-BA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ijuna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form</a:t>
            </a:r>
            <a:r>
              <a:rPr lang="bs-Latn-BA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grant</a:t>
            </a:r>
            <a:r>
              <a:rPr lang="bs-Latn-BA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ova</a:t>
            </a:r>
            <a:r>
              <a:rPr lang="sr-Latn-RS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sr-Latn-RS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49.5%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>
              <a:spcBef>
                <a:spcPts val="450"/>
              </a:spcBef>
              <a:defRPr/>
            </a:pP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539750" indent="-5397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183,01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</a:t>
            </a:r>
            <a:r>
              <a:rPr lang="bs-Latn-BA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ijuna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form</a:t>
            </a:r>
            <a:r>
              <a:rPr lang="bs-Latn-BA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b="1" u="sng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zajmova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sr-Latn-RS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50.5%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sr-Latn-RS" dirty="0" smtClean="0">
              <a:solidFill>
                <a:srgbClr val="FF0000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450"/>
              </a:spcBef>
              <a:buClrTx/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450"/>
              </a:spcBef>
              <a:buClrTx/>
              <a:buFont typeface="Arial" panose="020B0604020202020204" pitchFamily="34" charset="0"/>
              <a:buChar char="•"/>
              <a:defRPr/>
            </a:pPr>
            <a:endParaRPr lang="sr-Latn-RS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450"/>
              </a:spcBef>
              <a:buClrTx/>
              <a:buFont typeface="Arial" panose="020B0604020202020204" pitchFamily="34" charset="0"/>
              <a:buChar char="•"/>
              <a:defRPr/>
            </a:pPr>
            <a:endParaRPr lang="bs-Latn-BA" sz="1600" dirty="0" smtClean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7" descr="Description: Description: BiH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79512" y="158205"/>
            <a:ext cx="88569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s-Latn-B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Glavni nalazi Izvješća DMR </a:t>
            </a:r>
            <a:r>
              <a:rPr lang="bs-Latn-B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2014</a:t>
            </a:r>
            <a:endParaRPr lang="bs-Latn-BA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BOSNA I HERCEGOVINA</a:t>
            </a:r>
            <a:endParaRPr lang="hr-HR" sz="1100" b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r>
              <a:rPr lang="sr-Latn-RS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Ministarstvo financija i trezora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5527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58205"/>
            <a:ext cx="88569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s-Latn-BA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Trendovi koji proizlaze iz Izvješća </a:t>
            </a:r>
            <a:r>
              <a:rPr lang="bs-Latn-B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DMR </a:t>
            </a:r>
            <a:r>
              <a:rPr lang="bs-Latn-B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2014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3181" y="5229200"/>
            <a:ext cx="83458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450"/>
              </a:spcBef>
              <a:defRPr/>
            </a:pPr>
            <a:r>
              <a:rPr lang="bs-Latn-BA" sz="1400" b="1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Ukupno alocirana </a:t>
            </a:r>
            <a: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</a:t>
            </a:r>
            <a:r>
              <a:rPr lang="bs-Latn-BA" sz="1400" b="1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sredstva u</a:t>
            </a:r>
            <a: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2014</a:t>
            </a:r>
            <a:r>
              <a:rPr lang="bs-Latn-BA" sz="1400" b="1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godini</a:t>
            </a:r>
            <a: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</a:t>
            </a:r>
            <a:r>
              <a:rPr lang="bs-Latn-BA" sz="1400" b="1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dosegnula su najveću razinu </a:t>
            </a:r>
            <a:r>
              <a:rPr lang="bs-Latn-BA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</a:t>
            </a:r>
            <a:r>
              <a:rPr lang="bs-Latn-BA" sz="1400" b="1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odnosu na promatrane godine</a:t>
            </a:r>
            <a:r>
              <a:rPr lang="en-US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bs-Latn-BA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što odražava donatorsku potporu i njihovu brzu reakciju kao i proceduralnu fleksibilnost u prevazilaženju negativnih posljedica poplava</a:t>
            </a:r>
            <a:endParaRPr lang="sr-Latn-RS" sz="1400" dirty="0">
              <a:solidFill>
                <a:srgbClr val="4F81BD">
                  <a:lumMod val="75000"/>
                </a:srgb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Picture 7" descr="Description: Description: BiH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0" y="1556792"/>
            <a:ext cx="9177253" cy="358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BOSNA I HERCEGOVINA</a:t>
            </a:r>
            <a:endParaRPr lang="hr-HR" sz="1100" b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r>
              <a:rPr lang="sr-Latn-RS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Ministarstvo financija i trezora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1316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7121" y="5221327"/>
            <a:ext cx="84201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bs-Latn-BA" sz="14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Isplaćena </a:t>
            </a:r>
            <a:r>
              <a:rPr lang="en-GB" sz="14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</a:t>
            </a:r>
            <a:r>
              <a:rPr lang="bs-Latn-BA" sz="14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sredstva u 2014. godini – pokazuju </a:t>
            </a:r>
            <a:r>
              <a:rPr lang="en-GB" sz="14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4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značajan pad 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 odnosu na 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400" dirty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2013, 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godinu, što se može pripisati </a:t>
            </a:r>
            <a:r>
              <a:rPr lang="bs-Latn-BA" sz="1400" dirty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slabim kapacitetima za povlačenje </a:t>
            </a:r>
            <a:r>
              <a:rPr lang="bs-Latn-BA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sredstava</a:t>
            </a:r>
            <a:r>
              <a:rPr lang="bs-Latn-BA" sz="1400" dirty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dugotrajnim zakonskim </a:t>
            </a:r>
            <a:r>
              <a:rPr lang="bs-Latn-BA" sz="1400" dirty="0">
                <a:solidFill>
                  <a:srgbClr val="1F497D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procedurama </a:t>
            </a:r>
            <a:r>
              <a:rPr lang="bs-Latn-BA" sz="1400" dirty="0" smtClean="0">
                <a:solidFill>
                  <a:srgbClr val="1F497D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kao </a:t>
            </a:r>
            <a:r>
              <a:rPr lang="bs-Latn-BA" sz="1400" dirty="0">
                <a:solidFill>
                  <a:srgbClr val="1F497D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kapacitetima </a:t>
            </a:r>
            <a:r>
              <a:rPr lang="en-US" sz="1400" dirty="0">
                <a:solidFill>
                  <a:srgbClr val="1F497D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400" dirty="0">
                <a:solidFill>
                  <a:srgbClr val="1F497D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uništenim u poplavama </a:t>
            </a:r>
            <a:endParaRPr lang="bs-Latn-BA" sz="1400" dirty="0" smtClean="0">
              <a:solidFill>
                <a:srgbClr val="1F497D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7" descr="Description: Description: BiHgr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79512" y="158205"/>
            <a:ext cx="88569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s-Latn-BA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Trendovi koji proizlaze iz Izvješća </a:t>
            </a:r>
            <a:r>
              <a:rPr lang="bs-Latn-B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DMR </a:t>
            </a:r>
            <a:r>
              <a:rPr lang="bs-Latn-B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2014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980728"/>
            <a:ext cx="8784976" cy="3904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BOSNA I HERCEGOVINA</a:t>
            </a:r>
            <a:endParaRPr lang="hr-HR" sz="1100" b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r>
              <a:rPr lang="sr-Latn-RS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Ministarstvo financija i trezora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1464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4653136"/>
            <a:ext cx="835292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bs-Latn-BA" sz="1400" b="1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Niska razina isplaćenih  kreditnih sredstava </a:t>
            </a:r>
            <a:r>
              <a:rPr lang="bs-Latn-BA" sz="1400" dirty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</a:t>
            </a:r>
            <a:r>
              <a:rPr lang="bs-Latn-BA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odnosu na alocirana sredstva (32%), što  se može pripisati slabim kapacitetima za povlačenje sredstava, složenim zakonskim procedurama i </a:t>
            </a:r>
            <a:r>
              <a:rPr lang="bs-Latn-BA" sz="1400" dirty="0" smtClean="0">
                <a:solidFill>
                  <a:srgbClr val="1F497D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kapacitetima </a:t>
            </a:r>
            <a:r>
              <a:rPr lang="en-US" sz="1400" dirty="0" smtClean="0">
                <a:solidFill>
                  <a:srgbClr val="1F497D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400" dirty="0">
                <a:solidFill>
                  <a:srgbClr val="1F497D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uništenim u </a:t>
            </a:r>
            <a:r>
              <a:rPr lang="bs-Latn-BA" sz="1400" dirty="0" smtClean="0">
                <a:solidFill>
                  <a:srgbClr val="1F497D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poplavama</a:t>
            </a:r>
            <a:r>
              <a:rPr lang="bs-Latn-BA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</a:p>
          <a:p>
            <a:pPr algn="just"/>
            <a:endParaRPr lang="bs-Latn-BA" sz="1400" b="1" dirty="0" smtClean="0">
              <a:solidFill>
                <a:srgbClr val="1F497D">
                  <a:lumMod val="75000"/>
                </a:srgb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bs-Latn-BA" sz="1400" b="1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Najveća razina isplaćenih </a:t>
            </a:r>
            <a:r>
              <a:rPr lang="en-US" sz="1400" b="1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grant</a:t>
            </a:r>
            <a:r>
              <a:rPr lang="bs-Latn-BA" sz="1400" b="1" dirty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400" b="1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sredstava</a:t>
            </a:r>
            <a:r>
              <a:rPr lang="en-US" sz="1400" b="1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400" dirty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 </a:t>
            </a:r>
            <a:r>
              <a:rPr lang="bs-Latn-BA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odnosu na ukupno alocirana sredstva </a:t>
            </a:r>
            <a:r>
              <a:rPr lang="en-US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en-US" sz="1400" dirty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90%), </a:t>
            </a:r>
            <a:r>
              <a:rPr lang="bs-Latn-BA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kao rezultat brze donatorske reakcije i </a:t>
            </a:r>
            <a:r>
              <a:rPr lang="en-US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procedural</a:t>
            </a:r>
            <a:r>
              <a:rPr lang="bs-Latn-BA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</a:t>
            </a:r>
            <a:r>
              <a:rPr lang="en-US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 err="1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fle</a:t>
            </a:r>
            <a:r>
              <a:rPr lang="bs-Latn-BA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ksibilnosti u prevazilaženju negativnih utjecaja poplava</a:t>
            </a:r>
            <a:endParaRPr lang="sr-Latn-RS" sz="1400" dirty="0">
              <a:solidFill>
                <a:srgbClr val="1F497D">
                  <a:lumMod val="75000"/>
                </a:srgb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7" descr="Description: Description: BiHgr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79512" y="158205"/>
            <a:ext cx="885698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bs-Latn-BA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Trendovi koji proizlaze iz Izvješća </a:t>
            </a:r>
            <a:r>
              <a:rPr lang="bs-Latn-B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DMR 2014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bs-Latn-BA" sz="16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Isplaćena u odnosu na alocirana </a:t>
            </a:r>
            <a:r>
              <a:rPr lang="en-US" sz="16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</a:t>
            </a:r>
            <a:r>
              <a:rPr lang="bs-Latn-BA" sz="16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sredstva</a:t>
            </a:r>
            <a:endParaRPr lang="en-US" sz="1600" b="1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BOSNA I HERCEGOVINA</a:t>
            </a:r>
            <a:endParaRPr lang="hr-HR" sz="1100" b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r>
              <a:rPr lang="sr-Latn-RS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Ministarstvo financija i trezora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6868" y="1389311"/>
            <a:ext cx="3750384" cy="2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408" y="1990000"/>
            <a:ext cx="3697189" cy="2172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662" y="2420888"/>
            <a:ext cx="3601479" cy="2149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75947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Description: Description: BiHgr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35360" y="5301208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</a:t>
            </a:r>
            <a:r>
              <a:rPr lang="bs-Latn-BA" sz="1400" b="1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isproporcija 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između veličine i opsega ukupno </a:t>
            </a:r>
            <a:r>
              <a:rPr lang="en-US" sz="1400" b="1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al</a:t>
            </a:r>
            <a:r>
              <a:rPr lang="bs-Latn-BA" sz="1400" b="1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ociranih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bs-Latn-BA" sz="1400" b="1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isplaćenih 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ODA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sredstava ukazuje na potrebu da se ubrza proces realizacije sredstava u Bosni i Hercegovini</a:t>
            </a:r>
            <a:endParaRPr lang="bs-Latn-BA" sz="1400" dirty="0">
              <a:solidFill>
                <a:schemeClr val="tx2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9512" y="158205"/>
            <a:ext cx="885698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bs-Latn-BA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Trendovi koji proizlaze iz Izvješća </a:t>
            </a:r>
            <a:r>
              <a:rPr lang="bs-Latn-B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DMR 2014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bs-Latn-BA" sz="16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Pregled povijesnih </a:t>
            </a:r>
            <a:r>
              <a:rPr lang="bs-Latn-BA" sz="16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tokova </a:t>
            </a:r>
            <a:r>
              <a:rPr lang="bs-Latn-BA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ukupno alociranih i isplaćenih </a:t>
            </a:r>
            <a:r>
              <a:rPr lang="en-US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ODA</a:t>
            </a:r>
            <a:r>
              <a:rPr lang="bs-Latn-BA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sredstava 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BOSNA I HERCEGOVINA</a:t>
            </a:r>
            <a:endParaRPr lang="hr-HR" sz="1100" b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r>
              <a:rPr lang="sr-Latn-RS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Ministarstvo financija i trezora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5"/>
          <a:stretch/>
        </p:blipFill>
        <p:spPr bwMode="auto">
          <a:xfrm>
            <a:off x="323528" y="1412776"/>
            <a:ext cx="8524800" cy="354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40235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escription: Description: BiH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35733" y="5013176"/>
            <a:ext cx="90292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Zaštita okoliša i klimatske promjene 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%)</a:t>
            </a:r>
            <a:r>
              <a:rPr lang="bs-Latn-BA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,Sektor t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bs-Latn-BA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ansp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ort</a:t>
            </a:r>
            <a:r>
              <a:rPr lang="bs-Latn-BA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 i e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</a:t>
            </a:r>
            <a:r>
              <a:rPr lang="bs-Latn-BA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rgetske </a:t>
            </a:r>
            <a:r>
              <a:rPr lang="bs-Latn-BA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nfrastru</a:t>
            </a:r>
            <a:r>
              <a:rPr lang="bs-Latn-BA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ture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22%) </a:t>
            </a:r>
            <a:r>
              <a:rPr lang="bs-Latn-BA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Razvitak privatnog sektora 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%)</a:t>
            </a:r>
            <a:r>
              <a:rPr lang="bs-Latn-BA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s-Latn-BA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primili su </a:t>
            </a:r>
            <a:r>
              <a:rPr lang="bs-Latn-BA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najveći udjel </a:t>
            </a:r>
            <a:r>
              <a:rPr lang="en-US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bs-Latn-BA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ociranih </a:t>
            </a:r>
            <a:r>
              <a:rPr lang="en-US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ODA </a:t>
            </a:r>
            <a:r>
              <a:rPr lang="bs-Latn-BA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sredstava u </a:t>
            </a:r>
            <a:r>
              <a:rPr lang="en-US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r>
              <a:rPr lang="bs-Latn-BA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godini</a:t>
            </a:r>
            <a:r>
              <a:rPr lang="en-US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bs-Latn-BA" sz="14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Sektor t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bs-Latn-BA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ansp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ort</a:t>
            </a:r>
            <a:r>
              <a:rPr lang="bs-Latn-BA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 i e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</a:t>
            </a:r>
            <a:r>
              <a:rPr lang="bs-Latn-BA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rgetske i</a:t>
            </a:r>
            <a:r>
              <a:rPr lang="en-US" sz="1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nfrastru</a:t>
            </a:r>
            <a:r>
              <a:rPr lang="bs-Latn-BA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1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ture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31%), </a:t>
            </a:r>
            <a:r>
              <a:rPr lang="bs-Latn-BA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Razvitak p</a:t>
            </a:r>
            <a:r>
              <a:rPr lang="en-US" sz="1400" dirty="0" err="1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riva</a:t>
            </a:r>
            <a:r>
              <a:rPr lang="bs-Latn-BA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tnog sektora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(20%) </a:t>
            </a:r>
            <a:r>
              <a:rPr lang="bs-Latn-BA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s-Latn-BA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s-Latn-BA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bs-Latn-BA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ektor društvenog razvitka 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13%), </a:t>
            </a:r>
            <a:r>
              <a:rPr lang="bs-Latn-BA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primili su </a:t>
            </a:r>
            <a:r>
              <a:rPr lang="bs-Latn-BA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najveći udjel </a:t>
            </a:r>
            <a:r>
              <a:rPr lang="bs-Latn-BA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isplaćenih </a:t>
            </a:r>
            <a:r>
              <a:rPr lang="en-US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ODA </a:t>
            </a:r>
            <a:r>
              <a:rPr lang="bs-Latn-BA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sredstava </a:t>
            </a:r>
            <a:r>
              <a:rPr lang="bs-Latn-BA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 </a:t>
            </a:r>
            <a:r>
              <a:rPr lang="en-US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r>
              <a:rPr lang="bs-Latn-BA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bs-Latn-BA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godini</a:t>
            </a:r>
          </a:p>
        </p:txBody>
      </p:sp>
      <p:sp>
        <p:nvSpPr>
          <p:cNvPr id="9" name="Rectangle 8"/>
          <p:cNvSpPr/>
          <p:nvPr/>
        </p:nvSpPr>
        <p:spPr>
          <a:xfrm>
            <a:off x="179512" y="158205"/>
            <a:ext cx="885698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bs-Latn-BA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Trendovi koji proizlaze iz Izvješća </a:t>
            </a:r>
            <a:r>
              <a:rPr lang="bs-Latn-B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DMR 2014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bs-Latn-BA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Sektorski</a:t>
            </a: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udjel alociranih i isplaćenih </a:t>
            </a: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</a:t>
            </a:r>
            <a:r>
              <a:rPr lang="bs-Latn-BA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sredstava </a:t>
            </a:r>
            <a:endParaRPr lang="en-US" sz="1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BOSNA I HERCEGOVINA</a:t>
            </a:r>
            <a:endParaRPr lang="hr-HR" sz="1100" b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r>
              <a:rPr lang="sr-Latn-RS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Ministarstvo financija i trezora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392" y="1300365"/>
            <a:ext cx="4794468" cy="3420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744" y="1337125"/>
            <a:ext cx="5186006" cy="3277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40564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escription: Description: BiHgr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79512" y="158205"/>
            <a:ext cx="8856983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bs-Latn-BA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Trendovi koji proizlaze iz Izvješća </a:t>
            </a:r>
            <a:r>
              <a:rPr lang="bs-Latn-B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DMR 2014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/>
            <a:r>
              <a:rPr lang="bs-Latn-BA" sz="16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Grantovi u odnosu na zajmove- sektorski udjel alociranih/isplaćenih sredstava </a:t>
            </a:r>
            <a:endParaRPr lang="sr-Latn-R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1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259" y="5111700"/>
            <a:ext cx="898323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sz="1400" b="1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Zajmovi </a:t>
            </a:r>
            <a:r>
              <a:rPr lang="en-US" sz="1400" b="1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većinom pružaju potporu sektorima  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Transport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ne i energetske 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In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rastrukture i </a:t>
            </a:r>
            <a:r>
              <a:rPr lang="bs-Latn-BA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Razvitku </a:t>
            </a:r>
            <a:r>
              <a:rPr lang="bs-Latn-BA" sz="14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privatnog 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sektora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, 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Zaštite okoliša i klimatskih promjena, kako bi se stimulirao 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konomski razvitak;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bs-Latn-BA" sz="1400" dirty="0" smtClean="0">
              <a:solidFill>
                <a:schemeClr val="tx2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sz="1400" b="1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G</a:t>
            </a:r>
            <a:r>
              <a:rPr lang="en-US" sz="1400" b="1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rant</a:t>
            </a:r>
            <a:r>
              <a:rPr lang="bs-Latn-BA" sz="1400" b="1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ovi</a:t>
            </a:r>
            <a:r>
              <a:rPr lang="en-US" sz="1400" b="1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većinom </a:t>
            </a:r>
            <a:r>
              <a:rPr lang="bs-Latn-BA" sz="14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pružaju potporu 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Pravosuđu  i unutarnjim poslovima, </a:t>
            </a:r>
            <a:r>
              <a:rPr lang="bs-Latn-BA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Razvitku p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rivatnog </a:t>
            </a:r>
            <a:r>
              <a:rPr lang="bs-Latn-BA" sz="14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sektora 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 </a:t>
            </a:r>
            <a:r>
              <a:rPr lang="bs-Latn-BA" sz="14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S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ektoru društvenog razvitka kao i 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PAR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reformi</a:t>
            </a:r>
            <a:endParaRPr lang="bs-Latn-BA" sz="1400" dirty="0">
              <a:solidFill>
                <a:schemeClr val="tx2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BOSNA I HERCEGOVINA</a:t>
            </a:r>
            <a:endParaRPr lang="hr-HR" sz="1100" b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r>
              <a:rPr lang="sr-Latn-RS" sz="1100" b="1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Ministarstvo financija i trezora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141" y="1189256"/>
            <a:ext cx="4584018" cy="375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195" y="1268760"/>
            <a:ext cx="4461903" cy="3744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02696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1859</TotalTime>
  <Words>713</Words>
  <Application>Microsoft Office PowerPoint</Application>
  <PresentationFormat>On-screen Show (4:3)</PresentationFormat>
  <Paragraphs>185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operater</dc:creator>
  <cp:lastModifiedBy>Zoran D.</cp:lastModifiedBy>
  <cp:revision>227</cp:revision>
  <cp:lastPrinted>2015-12-04T13:49:52Z</cp:lastPrinted>
  <dcterms:created xsi:type="dcterms:W3CDTF">2013-04-15T12:12:49Z</dcterms:created>
  <dcterms:modified xsi:type="dcterms:W3CDTF">2015-12-09T15:06:51Z</dcterms:modified>
</cp:coreProperties>
</file>